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4"/>
  </p:sldMasterIdLst>
  <p:notesMasterIdLst>
    <p:notesMasterId r:id="rId18"/>
  </p:notesMasterIdLst>
  <p:handoutMasterIdLst>
    <p:handoutMasterId r:id="rId19"/>
  </p:handoutMasterIdLst>
  <p:sldIdLst>
    <p:sldId id="257" r:id="rId5"/>
    <p:sldId id="259" r:id="rId6"/>
    <p:sldId id="260" r:id="rId7"/>
    <p:sldId id="261" r:id="rId8"/>
    <p:sldId id="262" r:id="rId9"/>
    <p:sldId id="263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50" d="100"/>
          <a:sy n="50" d="100"/>
        </p:scale>
        <p:origin x="92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513BFE8-3EE2-473B-8360-CC401F693042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jpg>
</file>

<file path=ppt/media/image18.jpg>
</file>

<file path=ppt/media/image19.png>
</file>

<file path=ppt/media/image2.jpg>
</file>

<file path=ppt/media/image20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9DC72C2-8778-44E0-A8D5-BF70BB622A0E}" type="datetime1">
              <a:rPr lang="pl-PL" smtClean="0"/>
              <a:t>05.05.2025</a:t>
            </a:fld>
            <a:endParaRPr lang="en-US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"/>
              <a:t>Kliknij, aby edytować style wzorca tekstu</a:t>
            </a:r>
            <a:endParaRPr lang="en-US"/>
          </a:p>
          <a:p>
            <a:pPr lvl="1" rtl="0"/>
            <a:r>
              <a:rPr lang="pl"/>
              <a:t>Drugi poziom</a:t>
            </a:r>
          </a:p>
          <a:p>
            <a:pPr lvl="2" rtl="0"/>
            <a:r>
              <a:rPr lang="pl"/>
              <a:t>Trzeci poziom</a:t>
            </a:r>
          </a:p>
          <a:p>
            <a:pPr lvl="3" rtl="0"/>
            <a:r>
              <a:rPr lang="pl"/>
              <a:t>Czwarty poziom</a:t>
            </a:r>
          </a:p>
          <a:p>
            <a:pPr lvl="4" rtl="0"/>
            <a:r>
              <a:rPr lang="pl"/>
              <a:t>Piąty poziom</a:t>
            </a:r>
            <a:endParaRPr lang="en-US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l-PL"/>
              <a:t>Kliknij, aby edytować styl wzorca podtytułu</a:t>
            </a:r>
            <a:endParaRPr lang="en-US" dirty="0"/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a — symbol zastępczy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BAE7E8F-A35A-46B2-A9BE-524299B2F50E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5" name="Stopka — symbol zastępczy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Numer slajdu — symbol zastępczy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A3602E8-8E60-4F5A-9D4B-F49E43817F18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rostokąt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7253C05-66E5-44BF-A1CC-B6E179382F80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Numer slajdu — symbol zastępczy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37154A-9283-472F-9D32-E032250E224B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Numer slajdu — symbol zastępczy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cxnSp>
        <p:nvCxnSpPr>
          <p:cNvPr id="9" name="Łącznik prosty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a — symbol zastępczy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C817808-171F-49DD-90FA-9B1DDEA0460D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8" name="Stopka — symbol zastępczy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Numer slajdu — symbol zastępczy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9D7E3F-871E-42B9-88FB-12D60C8B3FED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9" name="Stopka — symbol zastępczy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Numer slajdu — symbol zastępczy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ytuł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8172BDD-02B5-48CF-A598-DDE8D9E324B3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11" name="Stopka — symbol zastępczy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Numer slajdu — symbol zastępczy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6" name="Data — symbol zastępczy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C9D7BB-18F8-44E5-BA28-A3609601F748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7" name="Stopka — symbol zastępczy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Numer slajdu — symbol zastępczy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a — symbol zastępczy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441AFA3-ED28-409D-9F61-7C1CB062C782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3" name="Stopka — symbol zastępczy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Numer slajdu — symbol zastępczy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46D2179F-AD35-466F-A681-81C59189197B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rostokąt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4A1395F0-C132-4F04-9A22-D8E58D655E1C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l"/>
              <a:t>Kliknij, aby edytować styl wzorca tytułu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l"/>
              <a:t>Kliknij, aby edytować style wzorca tekstu</a:t>
            </a:r>
          </a:p>
          <a:p>
            <a:pPr lvl="1" rtl="0"/>
            <a:r>
              <a:rPr lang="pl"/>
              <a:t>Drugi poziom</a:t>
            </a:r>
          </a:p>
          <a:p>
            <a:pPr lvl="2" rtl="0"/>
            <a:r>
              <a:rPr lang="pl"/>
              <a:t>Trzeci poziom</a:t>
            </a:r>
          </a:p>
          <a:p>
            <a:pPr lvl="3" rtl="0"/>
            <a:r>
              <a:rPr lang="pl"/>
              <a:t>Czwarty poziom</a:t>
            </a:r>
          </a:p>
          <a:p>
            <a:pPr lvl="4" rtl="0"/>
            <a:r>
              <a:rPr lang="pl"/>
              <a:t>Piąty poziom</a:t>
            </a:r>
            <a:endParaRPr lang="en-US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4E43EAF1-28E3-44EC-B370-94486815203D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Łącznik prosty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Prostokąt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05783" y="174402"/>
            <a:ext cx="6253317" cy="3686015"/>
          </a:xfrm>
        </p:spPr>
        <p:txBody>
          <a:bodyPr rtlCol="0">
            <a:normAutofit/>
          </a:bodyPr>
          <a:lstStyle/>
          <a:p>
            <a:r>
              <a:rPr lang="pl-PL" sz="3200" dirty="0" err="1"/>
              <a:t>SeedClassifier</a:t>
            </a:r>
            <a:r>
              <a:rPr lang="pl-PL" sz="3200" dirty="0"/>
              <a:t>: Automatyczna Klasyfikacja Fasoli Hiacyntu</a:t>
            </a:r>
            <a:endParaRPr lang="pl" sz="3200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957552"/>
            <a:ext cx="6269347" cy="1021498"/>
          </a:xfrm>
        </p:spPr>
        <p:txBody>
          <a:bodyPr rtlCol="0">
            <a:normAutofit lnSpcReduction="10000"/>
          </a:bodyPr>
          <a:lstStyle/>
          <a:p>
            <a:pPr algn="ctr" rtl="0"/>
            <a:r>
              <a:rPr lang="pl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Mateusz jamroż</a:t>
            </a:r>
          </a:p>
          <a:p>
            <a:pPr algn="ctr" rtl="0"/>
            <a:r>
              <a:rPr lang="pl-P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</a:t>
            </a:r>
            <a:r>
              <a:rPr lang="pl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arol kacprzak</a:t>
            </a:r>
            <a:endParaRPr lang="pl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Obraz 4" descr="Obraz, na którym znajduje się budynek i ławka do siedzenia&#10;&#10;Automatycznie generowany opis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Łącznik prosty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575F24-FEC4-47C9-B247-C125D40FC3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03623E7-BC9D-AC61-1474-6DD42AFF8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Interpretowalność</a:t>
            </a:r>
          </a:p>
        </p:txBody>
      </p:sp>
      <p:pic>
        <p:nvPicPr>
          <p:cNvPr id="9" name="Symbol zastępczy zawartości 8" descr="Obraz zawierający ziemniak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8AA22810-13F3-F760-218C-5BB92B2825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762775" y="3227555"/>
            <a:ext cx="4573531" cy="2572611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CDF2DDB-70DE-5645-D311-5C00EEF49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05.05.2025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36C9724-C160-6740-75C2-4674EFF15E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561" y="1618129"/>
            <a:ext cx="3845658" cy="4703582"/>
          </a:xfrm>
          <a:prstGeom prst="rect">
            <a:avLst/>
          </a:prstGeom>
        </p:spPr>
      </p:pic>
      <p:sp>
        <p:nvSpPr>
          <p:cNvPr id="11" name="Symbol zastępczy zawartości 10">
            <a:extLst>
              <a:ext uri="{FF2B5EF4-FFF2-40B4-BE49-F238E27FC236}">
                <a16:creationId xmlns:a16="http://schemas.microsoft.com/office/drawing/2014/main" id="{96B4C3B2-8216-2098-ED10-40D2218291A9}"/>
              </a:ext>
            </a:extLst>
          </p:cNvPr>
          <p:cNvSpPr txBox="1">
            <a:spLocks/>
          </p:cNvSpPr>
          <p:nvPr/>
        </p:nvSpPr>
        <p:spPr>
          <a:xfrm>
            <a:off x="5383306" y="1985682"/>
            <a:ext cx="4751294" cy="381448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l-PL" dirty="0"/>
              <a:t>Fasolka powinna według modelu: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Być bardzo jasne (pozytywny wpływ wysokich wartości w </a:t>
            </a:r>
            <a:r>
              <a:rPr lang="pl-PL" dirty="0" err="1"/>
              <a:t>binach</a:t>
            </a:r>
            <a:r>
              <a:rPr lang="pl-PL" dirty="0"/>
              <a:t> 3-4 dla każdego koloru)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Mieć bardzo mało ciemnych elementów (negatywny wpływ niskich wartości </a:t>
            </a:r>
            <a:r>
              <a:rPr lang="pl-PL" dirty="0" err="1"/>
              <a:t>binów</a:t>
            </a:r>
            <a:r>
              <a:rPr lang="pl-PL" dirty="0"/>
              <a:t> 0-1)</a:t>
            </a:r>
          </a:p>
        </p:txBody>
      </p:sp>
    </p:spTree>
    <p:extLst>
      <p:ext uri="{BB962C8B-B14F-4D97-AF65-F5344CB8AC3E}">
        <p14:creationId xmlns:p14="http://schemas.microsoft.com/office/powerpoint/2010/main" val="1845393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F834EB-89B7-E826-3ECB-330CE94E9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0AD83C9-2702-B56E-3B62-3734EAD4B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Interpretowalność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D09E26E-3782-7A5E-0D2C-05906DB3E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05.05.2025</a:t>
            </a:fld>
            <a:endParaRPr lang="en-US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8786779B-AAF0-8348-185C-643D8ECBB4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783" y="1622612"/>
            <a:ext cx="3840768" cy="4666131"/>
          </a:xfrm>
          <a:prstGeom prst="rect">
            <a:avLst/>
          </a:prstGeom>
        </p:spPr>
      </p:pic>
      <p:pic>
        <p:nvPicPr>
          <p:cNvPr id="8" name="Obraz 7" descr="Obraz zawierający owoce, jabłko, Naturalne jedzenie, jedzenie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24682632-A07C-6663-37C5-9544759F5F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489" y="3222042"/>
            <a:ext cx="4627687" cy="2603074"/>
          </a:xfrm>
          <a:prstGeom prst="rect">
            <a:avLst/>
          </a:prstGeom>
        </p:spPr>
      </p:pic>
      <p:sp>
        <p:nvSpPr>
          <p:cNvPr id="11" name="Symbol zastępczy zawartości 10">
            <a:extLst>
              <a:ext uri="{FF2B5EF4-FFF2-40B4-BE49-F238E27FC236}">
                <a16:creationId xmlns:a16="http://schemas.microsoft.com/office/drawing/2014/main" id="{E13B4507-C53D-5D7B-8E00-6DFBEC86F9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3306" y="1985682"/>
            <a:ext cx="4634753" cy="3814484"/>
          </a:xfrm>
        </p:spPr>
        <p:txBody>
          <a:bodyPr/>
          <a:lstStyle/>
          <a:p>
            <a:pPr algn="just"/>
            <a:r>
              <a:rPr lang="pl-PL" dirty="0"/>
              <a:t>Fasolka powinna według modelu: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 nie być zielona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Być czerwona lub w kolorze powstającym z czerwieni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l-PL" dirty="0"/>
              <a:t>Nie być niebieska 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485456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52290B-8FC3-1272-1B87-2DC3824E52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Symbol zastępczy zawartości 27">
            <a:extLst>
              <a:ext uri="{FF2B5EF4-FFF2-40B4-BE49-F238E27FC236}">
                <a16:creationId xmlns:a16="http://schemas.microsoft.com/office/drawing/2014/main" id="{5AF3FAC4-C2C4-58DF-1F40-AA2E08148C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03"/>
          <a:stretch/>
        </p:blipFill>
        <p:spPr>
          <a:xfrm rot="10800000">
            <a:off x="6493484" y="2815091"/>
            <a:ext cx="5344410" cy="3507974"/>
          </a:xfr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81750047-614E-8B96-B2BB-C2B492B03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Interpretowalność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A3BAE082-5BEF-096D-DAFD-00ED29532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12" name="Symbol zastępczy zawartości 10">
            <a:extLst>
              <a:ext uri="{FF2B5EF4-FFF2-40B4-BE49-F238E27FC236}">
                <a16:creationId xmlns:a16="http://schemas.microsoft.com/office/drawing/2014/main" id="{26FE102B-FA42-2A9E-D27C-66802538F0BC}"/>
              </a:ext>
            </a:extLst>
          </p:cNvPr>
          <p:cNvSpPr txBox="1">
            <a:spLocks/>
          </p:cNvSpPr>
          <p:nvPr/>
        </p:nvSpPr>
        <p:spPr>
          <a:xfrm>
            <a:off x="5383306" y="1985682"/>
            <a:ext cx="4634753" cy="381448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/>
              <a:t>Fasolka powinna według modelu: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Być czerwona lub zawierać czerwień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Być niebieska lub zawierać niebieski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Nie być zbyt jasna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pl-PL" dirty="0"/>
              <a:t>Nie być całkowicie ciemna</a:t>
            </a:r>
          </a:p>
        </p:txBody>
      </p:sp>
      <p:pic>
        <p:nvPicPr>
          <p:cNvPr id="30" name="Obraz 29">
            <a:extLst>
              <a:ext uri="{FF2B5EF4-FFF2-40B4-BE49-F238E27FC236}">
                <a16:creationId xmlns:a16="http://schemas.microsoft.com/office/drawing/2014/main" id="{5F761E82-AB1E-E72F-8FDD-355BBA2F60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106" y="1658471"/>
            <a:ext cx="3911750" cy="473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9184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244049-846B-D5BF-4FFA-99727D236F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545C53A-75B2-09E7-B436-05E92F6D5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Interpretowalność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FD10002-614F-9517-82EA-94DF1E8AC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05.05.2025</a:t>
            </a:fld>
            <a:endParaRPr lang="en-US" dirty="0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FE135C01-57A0-5D4F-7385-48F9654257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70847"/>
            <a:ext cx="4998720" cy="3798245"/>
          </a:xfrm>
        </p:spPr>
        <p:txBody>
          <a:bodyPr/>
          <a:lstStyle/>
          <a:p>
            <a:pPr algn="just"/>
            <a:r>
              <a:rPr lang="pl-PL" dirty="0"/>
              <a:t>Dokładniejsze wyjaśnienie jakim wartościom w formacie </a:t>
            </a:r>
            <a:r>
              <a:rPr lang="pl-PL" dirty="0" err="1"/>
              <a:t>rgb</a:t>
            </a:r>
            <a:r>
              <a:rPr lang="pl-PL" dirty="0"/>
              <a:t> odpowiadają barwy poszczególnych fasoli hiacyntów jest mało intuicyjne, ale model jest logicznie interpretowalny.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4185BEE7-97BF-21D2-AEF4-BFB042AD10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9390" y="1979142"/>
            <a:ext cx="5283138" cy="432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776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3C6FF90-A561-807A-456C-708D6919E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CEL BIZNESOWY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BD60CD6-34B9-24B0-F599-2CFD09AE1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023673"/>
            <a:ext cx="10058400" cy="3845420"/>
          </a:xfrm>
        </p:spPr>
        <p:txBody>
          <a:bodyPr>
            <a:normAutofit/>
          </a:bodyPr>
          <a:lstStyle/>
          <a:p>
            <a:pPr algn="just">
              <a:buNone/>
            </a:pPr>
            <a:r>
              <a:rPr lang="pl-PL" b="0" i="0" dirty="0">
                <a:effectLst/>
                <a:latin typeface="system-ui"/>
              </a:rPr>
              <a:t>  Celem biznesowym było stworzenie i wdrożenie modelu rozpoznawania odmian hiacyntowej fasoli na podstawie obrazów, który umożliwi automatyczną klasyfikację różnych gatunków. Taki system może znaleźć zastosowanie w: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l-PL" sz="1900" b="0" i="0" dirty="0">
                <a:effectLst/>
                <a:latin typeface="system-ui"/>
              </a:rPr>
              <a:t>Rolnictwie i przemyśle spożywczym – automatyzacja procesu sortowania fasoli, poprawa efektywności produkcji i kontroli jakości.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l-PL" sz="1900" b="0" i="0" dirty="0">
                <a:effectLst/>
                <a:latin typeface="system-ui"/>
              </a:rPr>
              <a:t>Handlu i dystrybucji – szybka identyfikacja odmian fasoli w magazynach i punktach sprzedaży, co może usprawnić zarządzanie zapasami.</a:t>
            </a:r>
          </a:p>
          <a:p>
            <a:pPr lvl="1" algn="just">
              <a:buFont typeface="Wingdings" panose="05000000000000000000" pitchFamily="2" charset="2"/>
              <a:buChar char="§"/>
            </a:pPr>
            <a:r>
              <a:rPr lang="pl-PL" sz="1900" b="0" i="0" dirty="0">
                <a:effectLst/>
                <a:latin typeface="system-ui"/>
              </a:rPr>
              <a:t>Badaniach i rozwoju – wsparcie dla naukowców i hodowców w analizie i selekcji fasoli</a:t>
            </a:r>
            <a:endParaRPr lang="pl-PL" sz="1900" dirty="0"/>
          </a:p>
        </p:txBody>
      </p:sp>
    </p:spTree>
    <p:extLst>
      <p:ext uri="{BB962C8B-B14F-4D97-AF65-F5344CB8AC3E}">
        <p14:creationId xmlns:p14="http://schemas.microsoft.com/office/powerpoint/2010/main" val="1254281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34646A6-0856-1606-D5C0-8675083F8E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OPIS DATASETU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1BE8D54-3E4E-B90D-82F3-67061015E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  12 gatunków hiacyntu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  80 zdjęć nasion każdego gatunku</a:t>
            </a:r>
          </a:p>
          <a:p>
            <a:pPr>
              <a:buFont typeface="Wingdings" panose="05000000000000000000" pitchFamily="2" charset="2"/>
              <a:buChar char="§"/>
            </a:pPr>
            <a:endParaRPr lang="pl-PL" dirty="0"/>
          </a:p>
        </p:txBody>
      </p:sp>
      <p:pic>
        <p:nvPicPr>
          <p:cNvPr id="6" name="Obraz 5" descr="Obraz zawierający jedzenie, jabłko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30F607AE-5E0E-67A7-1E2D-CFD3A927A1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0779" y="3429000"/>
            <a:ext cx="3632616" cy="2043347"/>
          </a:xfrm>
          <a:prstGeom prst="rect">
            <a:avLst/>
          </a:prstGeom>
        </p:spPr>
      </p:pic>
      <p:pic>
        <p:nvPicPr>
          <p:cNvPr id="10" name="Obraz 9" descr="Obraz zawierający jabłko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23DEF77A-1A78-6160-5C10-51354D1EAC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248" y="3711250"/>
            <a:ext cx="3738674" cy="2492449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AA8040FD-CAE8-7217-18FF-28FA0ECF08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565" y="3711250"/>
            <a:ext cx="3522691" cy="234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833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A774CE0-7CBB-9EF4-DD2F-BFF1908B5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pl-PL" dirty="0"/>
              <a:t>AUGMENTACJA</a:t>
            </a:r>
            <a:br>
              <a:rPr lang="pl-PL" dirty="0"/>
            </a:br>
            <a:r>
              <a:rPr lang="pl-PL" dirty="0"/>
              <a:t> BADANIE I CZYSZCZENIE DANYCH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B523252-33DA-2A98-866D-A19FAF0A24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4998720" cy="3760891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Poprawny wybór niezależnych zdjęć do dalszego podziału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Obroty, symetrie, ucięcia zdjęć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Usunięcie duplikatów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Zapoznanie się z rozmiarami zdjęć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Sprawdzenie czy obrazki są uszkodzone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Podgląd losowych fasolek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Ujednolicenie rozmiaru</a:t>
            </a:r>
          </a:p>
        </p:txBody>
      </p:sp>
      <p:pic>
        <p:nvPicPr>
          <p:cNvPr id="6" name="Obraz 5" descr="Obraz zawierający tekst, ubrania, plakat, design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19316230-EFD5-720C-D73A-57D0077E4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3160" y="2108202"/>
            <a:ext cx="5641336" cy="3760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19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206C2A4-71B1-0745-0432-4EA2F6B66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1097" y="343261"/>
            <a:ext cx="10058400" cy="1450757"/>
          </a:xfrm>
        </p:spPr>
        <p:txBody>
          <a:bodyPr/>
          <a:lstStyle/>
          <a:p>
            <a:pPr algn="ctr"/>
            <a:r>
              <a:rPr lang="pl-PL" dirty="0"/>
              <a:t>INŻYNIERIA CECH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C3E7A02-18CA-B013-8B55-A909E80902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2108201"/>
            <a:ext cx="6547704" cy="3760891"/>
          </a:xfrm>
        </p:spPr>
        <p:txBody>
          <a:bodyPr/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Stworzenie ramki danych z zapisanym gatunkiem, nazwą pliku i ścieżką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Badanie jasności i kontrastu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dirty="0"/>
              <a:t> Badanie rozkładu RGB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b="0" i="0" dirty="0">
                <a:effectLst/>
              </a:rPr>
              <a:t>Badanie </a:t>
            </a:r>
            <a:r>
              <a:rPr lang="pl-PL" b="0" i="0" dirty="0" err="1">
                <a:effectLst/>
              </a:rPr>
              <a:t>valid_pixels_ratio</a:t>
            </a:r>
            <a:r>
              <a:rPr lang="pl-PL" b="0" i="0" dirty="0">
                <a:effectLst/>
              </a:rPr>
              <a:t> - stosunek kolorowych pikseli do całości</a:t>
            </a:r>
          </a:p>
          <a:p>
            <a:pPr algn="just">
              <a:buFont typeface="Wingdings" panose="05000000000000000000" pitchFamily="2" charset="2"/>
              <a:buChar char="§"/>
            </a:pPr>
            <a:r>
              <a:rPr lang="pl-PL" b="0" i="0" dirty="0">
                <a:effectLst/>
              </a:rPr>
              <a:t> Dodanie do ramki danych wyliczonych wartości</a:t>
            </a:r>
          </a:p>
          <a:p>
            <a:pPr>
              <a:buFont typeface="Wingdings" panose="05000000000000000000" pitchFamily="2" charset="2"/>
              <a:buChar char="§"/>
            </a:pPr>
            <a:endParaRPr lang="pl-PL" dirty="0"/>
          </a:p>
          <a:p>
            <a:pPr>
              <a:buFont typeface="Wingdings" panose="05000000000000000000" pitchFamily="2" charset="2"/>
              <a:buChar char="§"/>
            </a:pP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9791C6B-520F-B270-65D9-89CFE011E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05.05.2025</a:t>
            </a:fld>
            <a:endParaRPr lang="en-US" dirty="0"/>
          </a:p>
        </p:txBody>
      </p:sp>
      <p:pic>
        <p:nvPicPr>
          <p:cNvPr id="6" name="Obraz 5" descr="Obraz zawierający tekst, ubrania, człowiek, osoba&#10;&#10;Zawartość wygenerowana przez sztuczną inteligencję może być niepoprawna.">
            <a:extLst>
              <a:ext uri="{FF2B5EF4-FFF2-40B4-BE49-F238E27FC236}">
                <a16:creationId xmlns:a16="http://schemas.microsoft.com/office/drawing/2014/main" id="{7CE18F93-4FAC-CABB-2053-4C1F06BA2C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85975" y="2736567"/>
            <a:ext cx="4455422" cy="297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673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B52889A-8C39-C658-ED8D-31AA1714B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SIECI NEURONOWE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88BAF90-B4BC-4D90-4F19-3D76A70E83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 </a:t>
            </a:r>
            <a:r>
              <a:rPr lang="pl-PL" b="0" dirty="0" err="1">
                <a:solidFill>
                  <a:srgbClr val="202122"/>
                </a:solidFill>
                <a:effectLst/>
              </a:rPr>
              <a:t>Multilayer</a:t>
            </a:r>
            <a:r>
              <a:rPr lang="pl-PL" b="0" dirty="0">
                <a:solidFill>
                  <a:srgbClr val="202122"/>
                </a:solidFill>
                <a:effectLst/>
              </a:rPr>
              <a:t> Perceptron – Średnie wyniki(60-85%)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l-PL" i="0" dirty="0">
                <a:solidFill>
                  <a:srgbClr val="202122"/>
                </a:solidFill>
                <a:effectLst/>
              </a:rPr>
              <a:t> </a:t>
            </a:r>
            <a:r>
              <a:rPr lang="pl-PL" i="0" dirty="0" err="1">
                <a:solidFill>
                  <a:srgbClr val="202122"/>
                </a:solidFill>
                <a:effectLst/>
              </a:rPr>
              <a:t>Convolutional</a:t>
            </a:r>
            <a:r>
              <a:rPr lang="pl-PL" i="0" dirty="0">
                <a:solidFill>
                  <a:srgbClr val="202122"/>
                </a:solidFill>
                <a:effectLst/>
              </a:rPr>
              <a:t> </a:t>
            </a:r>
            <a:r>
              <a:rPr lang="pl-PL" i="0" dirty="0" err="1">
                <a:solidFill>
                  <a:srgbClr val="202122"/>
                </a:solidFill>
                <a:effectLst/>
              </a:rPr>
              <a:t>Neural</a:t>
            </a:r>
            <a:r>
              <a:rPr lang="pl-PL" i="0" dirty="0">
                <a:solidFill>
                  <a:srgbClr val="202122"/>
                </a:solidFill>
                <a:effectLst/>
              </a:rPr>
              <a:t> Network – Słabe wyniki(6</a:t>
            </a:r>
            <a:r>
              <a:rPr lang="pl-PL" dirty="0">
                <a:solidFill>
                  <a:srgbClr val="202122"/>
                </a:solidFill>
              </a:rPr>
              <a:t>0</a:t>
            </a:r>
            <a:r>
              <a:rPr lang="pl-PL" i="0" dirty="0">
                <a:solidFill>
                  <a:srgbClr val="202122"/>
                </a:solidFill>
                <a:effectLst/>
              </a:rPr>
              <a:t>-</a:t>
            </a:r>
            <a:r>
              <a:rPr lang="pl-PL" dirty="0">
                <a:solidFill>
                  <a:srgbClr val="202122"/>
                </a:solidFill>
              </a:rPr>
              <a:t>7</a:t>
            </a:r>
            <a:r>
              <a:rPr lang="pl-PL" i="0" dirty="0">
                <a:solidFill>
                  <a:srgbClr val="202122"/>
                </a:solidFill>
                <a:effectLst/>
              </a:rPr>
              <a:t>0%)</a:t>
            </a: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A0E2505-2F75-8134-BF3E-44A6463A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ACFCF13A-B2FE-F88E-C980-770608E4D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2314" y="3176978"/>
            <a:ext cx="4645825" cy="306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305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8E41CD7-7A7C-3896-0460-E14599C46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MODEL UCZENIA MASZYNOWEGO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FA5FBC7-22A3-978B-8467-0B6921AB3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5173532" cy="3760891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kumimoji="0" lang="pl-PL" altLang="pl-PL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VotingClassifier</a:t>
            </a:r>
            <a:endParaRPr kumimoji="0" lang="pl-PL" altLang="pl-PL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ar(--jp-code-font-family)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'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RandomForest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’ -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RandomForest</a:t>
            </a: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Classifier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ar(--jp-code-font-family)"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kumimoji="0" lang="pl-PL" altLang="pl-PL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'LR’ - </a:t>
            </a:r>
            <a:r>
              <a:rPr kumimoji="0" lang="pl-PL" altLang="pl-PL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LogisticRegression</a:t>
            </a:r>
            <a:endParaRPr kumimoji="0" lang="pl-PL" altLang="pl-PL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ar(--jp-code-font-family)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wagi=[0.4, 0</a:t>
            </a:r>
            <a:r>
              <a:rPr lang="pl-PL" altLang="pl-PL" sz="2000" dirty="0">
                <a:solidFill>
                  <a:schemeClr val="tx1"/>
                </a:solidFill>
                <a:latin typeface="var(--jp-code-font-family)"/>
              </a:rPr>
              <a:t>.6</a:t>
            </a:r>
            <a:r>
              <a:rPr kumimoji="0" lang="pl-PL" altLang="pl-PL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]</a:t>
            </a: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871E08A1-1A38-B08B-395B-07B9115FE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05.05.2025</a:t>
            </a:fld>
            <a:endParaRPr lang="en-US" dirty="0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E021F71A-EC9C-29C5-154C-44E69666C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929211"/>
            <a:ext cx="5997460" cy="39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481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C7ED483-824F-2BA3-E10B-EEA52A95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839755"/>
            <a:ext cx="10058400" cy="1576874"/>
          </a:xfrm>
        </p:spPr>
        <p:txBody>
          <a:bodyPr>
            <a:normAutofit/>
          </a:bodyPr>
          <a:lstStyle/>
          <a:p>
            <a:pPr algn="ctr"/>
            <a:r>
              <a:rPr lang="pl-PL" dirty="0"/>
              <a:t> MODEL</a:t>
            </a:r>
            <a:br>
              <a:rPr lang="pl-PL" b="0" i="0" dirty="0">
                <a:effectLst/>
                <a:latin typeface="system-ui"/>
              </a:rPr>
            </a:br>
            <a:endParaRPr lang="pl-PL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93DC3A3-4EF6-647A-9BE0-83FA723DD9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81AA486-9352-E665-7EFA-18247F607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05.05.2025</a:t>
            </a:fld>
            <a:endParaRPr lang="en-US" dirty="0"/>
          </a:p>
        </p:txBody>
      </p:sp>
      <p:pic>
        <p:nvPicPr>
          <p:cNvPr id="10" name="Obraz 9">
            <a:extLst>
              <a:ext uri="{FF2B5EF4-FFF2-40B4-BE49-F238E27FC236}">
                <a16:creationId xmlns:a16="http://schemas.microsoft.com/office/drawing/2014/main" id="{BC0FA30C-59A2-9BD3-CF91-A1A9B2D3AC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108201"/>
            <a:ext cx="5211435" cy="4275456"/>
          </a:xfrm>
          <a:prstGeom prst="rect">
            <a:avLst/>
          </a:prstGeom>
        </p:spPr>
      </p:pic>
      <p:pic>
        <p:nvPicPr>
          <p:cNvPr id="12" name="Obraz 11">
            <a:extLst>
              <a:ext uri="{FF2B5EF4-FFF2-40B4-BE49-F238E27FC236}">
                <a16:creationId xmlns:a16="http://schemas.microsoft.com/office/drawing/2014/main" id="{2A56C021-E1CE-22BF-02C2-A710C089A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6383" y="2043354"/>
            <a:ext cx="4281348" cy="4199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85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Obraz 13">
            <a:extLst>
              <a:ext uri="{FF2B5EF4-FFF2-40B4-BE49-F238E27FC236}">
                <a16:creationId xmlns:a16="http://schemas.microsoft.com/office/drawing/2014/main" id="{A06D6A34-DD97-2CCC-DE78-15B5EB8E16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971" y="3474966"/>
            <a:ext cx="3661074" cy="2394126"/>
          </a:xfrm>
          <a:prstGeom prst="rect">
            <a:avLst/>
          </a:prstGeom>
        </p:spPr>
      </p:pic>
      <p:sp>
        <p:nvSpPr>
          <p:cNvPr id="2" name="Tytuł 1">
            <a:extLst>
              <a:ext uri="{FF2B5EF4-FFF2-40B4-BE49-F238E27FC236}">
                <a16:creationId xmlns:a16="http://schemas.microsoft.com/office/drawing/2014/main" id="{52067F8B-4359-516C-414E-E3B4A56B8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SKĄD BŁĘDY?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B484D54-2F6C-F584-3834-8D5DB4C32C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Oto przykłady fasolek trzech różnych gatunków.</a:t>
            </a:r>
          </a:p>
          <a:p>
            <a:r>
              <a:rPr lang="pl-PL" dirty="0"/>
              <a:t>Dla człowieka jedynie ze zdjęcia są one praktycznie nierozróżnialne.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3B6C405-0EF8-078A-9115-A00FD8BF8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A37154A-9283-472F-9D32-E032250E224B}" type="datetime1">
              <a:rPr lang="pl-PL" smtClean="0"/>
              <a:t>05.05.2025</a:t>
            </a:fld>
            <a:endParaRPr lang="en-US" dirty="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E7F90987-346F-593B-584A-8EC0377BB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8426" y="2007700"/>
            <a:ext cx="3357594" cy="2127778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FE2EC3CE-3D0F-2569-B3FA-F63947FA9C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6641" y="3429000"/>
            <a:ext cx="3404171" cy="2842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708732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50_TF56160789" id="{322F98B7-A80C-4988-AFAA-78CFE7AA476F}" vid="{F3BB283F-3ABA-4679-A0D8-972A395C2975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c3ea7ce-d3f9-41eb-a76a-15928fbed160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8B2F34F565154488D5A43D22180E7D5" ma:contentTypeVersion="13" ma:contentTypeDescription="Utwórz nowy dokument." ma:contentTypeScope="" ma:versionID="7cf249424694a3f9bd8632d09ed8b6d2">
  <xsd:schema xmlns:xsd="http://www.w3.org/2001/XMLSchema" xmlns:xs="http://www.w3.org/2001/XMLSchema" xmlns:p="http://schemas.microsoft.com/office/2006/metadata/properties" xmlns:ns3="2c3ea7ce-d3f9-41eb-a76a-15928fbed160" xmlns:ns4="80fa4689-957b-4c5b-a7a9-f26056c94b81" targetNamespace="http://schemas.microsoft.com/office/2006/metadata/properties" ma:root="true" ma:fieldsID="640909da8db04e811cc813add62edad6" ns3:_="" ns4:_="">
    <xsd:import namespace="2c3ea7ce-d3f9-41eb-a76a-15928fbed160"/>
    <xsd:import namespace="80fa4689-957b-4c5b-a7a9-f26056c94b8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SearchProperties" minOccurs="0"/>
                <xsd:element ref="ns3:MediaServiceDateTaken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c3ea7ce-d3f9-41eb-a76a-15928fbed1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1" nillable="true" ma:displayName="_activity" ma:hidden="true" ma:internalName="_activity">
      <xsd:simpleType>
        <xsd:restriction base="dms:Note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fa4689-957b-4c5b-a7a9-f26056c94b81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Udostępniani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Udostępnione dla — szczegóły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krót wskazówki dotyczącej udostępni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56C30AA-329B-492A-9AEC-38E5710E1B5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45425BC-E443-40E2-9B73-1CD23F2BA083}">
  <ds:schemaRefs>
    <ds:schemaRef ds:uri="2c3ea7ce-d3f9-41eb-a76a-15928fbed160"/>
    <ds:schemaRef ds:uri="http://purl.org/dc/terms/"/>
    <ds:schemaRef ds:uri="http://www.w3.org/XML/1998/namespace"/>
    <ds:schemaRef ds:uri="80fa4689-957b-4c5b-a7a9-f26056c94b81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FFE5F7E-1566-471D-AB63-4AC216895D3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c3ea7ce-d3f9-41eb-a76a-15928fbed160"/>
    <ds:schemaRef ds:uri="80fa4689-957b-4c5b-a7a9-f26056c94b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{23E562E6-F0FB-43C2-8815-1D5184BF573D}tf56160789_win32</Template>
  <TotalTime>311</TotalTime>
  <Words>363</Words>
  <Application>Microsoft Office PowerPoint</Application>
  <PresentationFormat>Panoramiczny</PresentationFormat>
  <Paragraphs>62</Paragraphs>
  <Slides>13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13</vt:i4>
      </vt:variant>
    </vt:vector>
  </HeadingPairs>
  <TitlesOfParts>
    <vt:vector size="21" baseType="lpstr">
      <vt:lpstr>Arial</vt:lpstr>
      <vt:lpstr>Bookman Old Style</vt:lpstr>
      <vt:lpstr>Calibri</vt:lpstr>
      <vt:lpstr>Franklin Gothic Book</vt:lpstr>
      <vt:lpstr>system-ui</vt:lpstr>
      <vt:lpstr>var(--jp-code-font-family)</vt:lpstr>
      <vt:lpstr>Wingdings</vt:lpstr>
      <vt:lpstr>1_RetrospectVTI</vt:lpstr>
      <vt:lpstr>SeedClassifier: Automatyczna Klasyfikacja Fasoli Hiacyntu</vt:lpstr>
      <vt:lpstr>CEL BIZNESOWY</vt:lpstr>
      <vt:lpstr>OPIS DATASETU</vt:lpstr>
      <vt:lpstr>AUGMENTACJA  BADANIE I CZYSZCZENIE DANYCH</vt:lpstr>
      <vt:lpstr>INŻYNIERIA CECH</vt:lpstr>
      <vt:lpstr>SIECI NEURONOWE</vt:lpstr>
      <vt:lpstr>MODEL UCZENIA MASZYNOWEGO</vt:lpstr>
      <vt:lpstr> MODEL </vt:lpstr>
      <vt:lpstr>SKĄD BŁĘDY?</vt:lpstr>
      <vt:lpstr>Interpretowalność</vt:lpstr>
      <vt:lpstr>Interpretowalność</vt:lpstr>
      <vt:lpstr>Interpretowalność</vt:lpstr>
      <vt:lpstr>Interpretowalność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Jamroż Mateusz (STUD)</dc:creator>
  <cp:lastModifiedBy>Jamroż Mateusz (STUD)</cp:lastModifiedBy>
  <cp:revision>11</cp:revision>
  <dcterms:created xsi:type="dcterms:W3CDTF">2025-04-27T22:34:23Z</dcterms:created>
  <dcterms:modified xsi:type="dcterms:W3CDTF">2025-05-05T17:36:46Z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0x01010078B2F34F565154488D5A43D22180E7D5</vt:lpwstr>
  </property>
</Properties>
</file>

<file path=docProps/thumbnail.jpeg>
</file>